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376" r:id="rId2"/>
    <p:sldId id="862" r:id="rId3"/>
    <p:sldId id="390" r:id="rId4"/>
    <p:sldId id="863" r:id="rId5"/>
    <p:sldId id="888" r:id="rId6"/>
    <p:sldId id="952" r:id="rId7"/>
    <p:sldId id="953" r:id="rId8"/>
    <p:sldId id="864" r:id="rId9"/>
    <p:sldId id="421" r:id="rId10"/>
    <p:sldId id="920" r:id="rId11"/>
    <p:sldId id="937" r:id="rId12"/>
    <p:sldId id="931" r:id="rId13"/>
    <p:sldId id="932" r:id="rId14"/>
    <p:sldId id="933" r:id="rId15"/>
    <p:sldId id="840" r:id="rId16"/>
    <p:sldId id="925" r:id="rId17"/>
    <p:sldId id="949" r:id="rId18"/>
    <p:sldId id="389" r:id="rId19"/>
    <p:sldId id="387" r:id="rId20"/>
    <p:sldId id="921" r:id="rId21"/>
    <p:sldId id="887" r:id="rId22"/>
    <p:sldId id="865" r:id="rId23"/>
    <p:sldId id="936" r:id="rId24"/>
    <p:sldId id="948" r:id="rId25"/>
    <p:sldId id="413" r:id="rId26"/>
    <p:sldId id="410" r:id="rId27"/>
    <p:sldId id="924" r:id="rId28"/>
    <p:sldId id="951" r:id="rId29"/>
    <p:sldId id="411" r:id="rId30"/>
    <p:sldId id="412" r:id="rId31"/>
    <p:sldId id="934" r:id="rId32"/>
    <p:sldId id="883" r:id="rId33"/>
    <p:sldId id="379" r:id="rId34"/>
    <p:sldId id="857" r:id="rId35"/>
    <p:sldId id="402" r:id="rId36"/>
    <p:sldId id="858" r:id="rId37"/>
    <p:sldId id="859" r:id="rId38"/>
    <p:sldId id="869" r:id="rId39"/>
    <p:sldId id="870" r:id="rId40"/>
    <p:sldId id="403" r:id="rId41"/>
    <p:sldId id="860" r:id="rId42"/>
    <p:sldId id="380" r:id="rId43"/>
    <p:sldId id="831" r:id="rId44"/>
    <p:sldId id="843" r:id="rId45"/>
    <p:sldId id="950" r:id="rId46"/>
    <p:sldId id="885" r:id="rId47"/>
    <p:sldId id="926" r:id="rId48"/>
    <p:sldId id="378" r:id="rId49"/>
    <p:sldId id="940" r:id="rId50"/>
    <p:sldId id="832" r:id="rId51"/>
    <p:sldId id="871" r:id="rId52"/>
    <p:sldId id="872" r:id="rId53"/>
    <p:sldId id="833" r:id="rId54"/>
    <p:sldId id="873" r:id="rId55"/>
    <p:sldId id="941" r:id="rId56"/>
    <p:sldId id="942" r:id="rId57"/>
    <p:sldId id="834" r:id="rId58"/>
    <p:sldId id="835" r:id="rId59"/>
    <p:sldId id="939" r:id="rId60"/>
    <p:sldId id="841" r:id="rId61"/>
    <p:sldId id="946" r:id="rId62"/>
    <p:sldId id="836"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908" r:id="rId90"/>
    <p:sldId id="879" r:id="rId91"/>
    <p:sldId id="425" r:id="rId92"/>
    <p:sldId id="945" r:id="rId93"/>
    <p:sldId id="417" r:id="rId94"/>
    <p:sldId id="894" r:id="rId95"/>
    <p:sldId id="418" r:id="rId96"/>
    <p:sldId id="817" r:id="rId97"/>
    <p:sldId id="280" r:id="rId98"/>
    <p:sldId id="844" r:id="rId99"/>
    <p:sldId id="275" r:id="rId100"/>
    <p:sldId id="845" r:id="rId101"/>
    <p:sldId id="846" r:id="rId102"/>
    <p:sldId id="847" r:id="rId103"/>
    <p:sldId id="848" r:id="rId104"/>
    <p:sldId id="853" r:id="rId105"/>
    <p:sldId id="283" r:id="rId106"/>
    <p:sldId id="284" r:id="rId107"/>
    <p:sldId id="855" r:id="rId108"/>
    <p:sldId id="854" r:id="rId109"/>
    <p:sldId id="396" r:id="rId110"/>
    <p:sldId id="395" r:id="rId111"/>
    <p:sldId id="391" r:id="rId112"/>
    <p:sldId id="635" r:id="rId113"/>
    <p:sldId id="385" r:id="rId114"/>
    <p:sldId id="393" r:id="rId115"/>
    <p:sldId id="394" r:id="rId116"/>
    <p:sldId id="829" r:id="rId117"/>
    <p:sldId id="386" r:id="rId1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952"/>
            <p14:sldId id="953"/>
          </p14:sldIdLst>
        </p14:section>
        <p14:section name="Intro" id="{7E29F578-4101-4696-A6B8-93AAE7ED7F72}">
          <p14:sldIdLst>
            <p14:sldId id="864"/>
            <p14:sldId id="421"/>
            <p14:sldId id="920"/>
            <p14:sldId id="937"/>
            <p14:sldId id="931"/>
            <p14:sldId id="932"/>
            <p14:sldId id="933"/>
            <p14:sldId id="840"/>
            <p14:sldId id="925"/>
            <p14:sldId id="949"/>
            <p14:sldId id="389"/>
            <p14:sldId id="387"/>
            <p14:sldId id="921"/>
            <p14:sldId id="887"/>
            <p14:sldId id="865"/>
            <p14:sldId id="936"/>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843"/>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908"/>
            <p14:sldId id="879"/>
            <p14:sldId id="425"/>
            <p14:sldId id="945"/>
            <p14:sldId id="417"/>
            <p14:sldId id="894"/>
            <p14:sldId id="418"/>
          </p14:sldIdLst>
        </p14:section>
        <p14:section name="V2X" id="{2A719870-B352-47BC-93B1-3CEB2CAE82C4}">
          <p14:sldIdLst>
            <p14:sldId id="817"/>
            <p14:sldId id="280"/>
            <p14:sldId id="844"/>
            <p14:sldId id="275"/>
            <p14:sldId id="845"/>
            <p14:sldId id="846"/>
            <p14:sldId id="847"/>
            <p14:sldId id="848"/>
            <p14:sldId id="853"/>
            <p14:sldId id="283"/>
            <p14:sldId id="284"/>
            <p14:sldId id="855"/>
            <p14:sldId id="854"/>
          </p14:sldIdLst>
        </p14:section>
        <p14:section name="Ethical Issues" id="{25D6F010-EA05-4478-ACDA-6C4885EC08FC}">
          <p14:sldIdLst>
            <p14:sldId id="396"/>
            <p14:sldId id="395"/>
            <p14:sldId id="391"/>
            <p14:sldId id="635"/>
            <p14:sldId id="385"/>
            <p14:sldId id="393"/>
            <p14:sldId id="394"/>
            <p14:sldId id="829"/>
            <p14:sldId id="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4" d="100"/>
          <a:sy n="114" d="100"/>
        </p:scale>
        <p:origin x="132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2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2594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lecture topics</a:t>
            </a:r>
          </a:p>
          <a:p>
            <a:pPr lvl="1"/>
            <a:r>
              <a:rPr lang="en-US" dirty="0"/>
              <a:t>Website under construction</a:t>
            </a:r>
          </a:p>
          <a:p>
            <a:pPr lvl="1"/>
            <a:endParaRPr lang="en-US" dirty="0"/>
          </a:p>
          <a:p>
            <a:pPr lvl="1"/>
            <a:r>
              <a:rPr lang="en-US" dirty="0"/>
              <a:t>W1: Introduction and overview</a:t>
            </a:r>
          </a:p>
          <a:p>
            <a:pPr lvl="1"/>
            <a:r>
              <a:rPr lang="en-US" dirty="0"/>
              <a:t>W2: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endParaRPr lang="en-US" dirty="0"/>
          </a:p>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pPr lvl="2"/>
            <a:endParaRPr lang="en-US" dirty="0"/>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dirty="0"/>
              <a:t>Kalle will provide brief tutorials on related software frameworks throughout the term </a:t>
            </a:r>
          </a:p>
          <a:p>
            <a:pPr lvl="2"/>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91</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93</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97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99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110</a:t>
            </a:fld>
            <a:endParaRPr lang="en-US" altLang="zh-CN"/>
          </a:p>
        </p:txBody>
      </p:sp>
    </p:spTree>
    <p:extLst>
      <p:ext uri="{BB962C8B-B14F-4D97-AF65-F5344CB8AC3E}">
        <p14:creationId xmlns:p14="http://schemas.microsoft.com/office/powerpoint/2010/main" val="3012953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113</a:t>
            </a:fld>
            <a:endParaRPr lang="en-US" altLang="zh-CN"/>
          </a:p>
        </p:txBody>
      </p:sp>
    </p:spTree>
    <p:extLst>
      <p:ext uri="{BB962C8B-B14F-4D97-AF65-F5344CB8AC3E}">
        <p14:creationId xmlns:p14="http://schemas.microsoft.com/office/powerpoint/2010/main" val="3084662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116</a:t>
            </a:fld>
            <a:endParaRPr lang="en-US" altLang="zh-CN"/>
          </a:p>
        </p:txBody>
      </p:sp>
    </p:spTree>
    <p:extLst>
      <p:ext uri="{BB962C8B-B14F-4D97-AF65-F5344CB8AC3E}">
        <p14:creationId xmlns:p14="http://schemas.microsoft.com/office/powerpoint/2010/main" val="417502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782475667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X3hrKnv0dP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q7d90ZFhg2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uzonghua.github.io/saav202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jKfwHsHUdV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9.png"/><Relationship Id="rId4"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2050" name="Picture 2" descr="Hand Writing Overview With Marker, Business Concept Background Stock Photo,  Picture And Royalty Free Image. Image 58818276.">
            <a:extLst>
              <a:ext uri="{FF2B5EF4-FFF2-40B4-BE49-F238E27FC236}">
                <a16:creationId xmlns:a16="http://schemas.microsoft.com/office/drawing/2014/main" id="{803BBEC8-AA3B-E5F6-F7C4-6E0FB34DE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072" y="4565212"/>
            <a:ext cx="3275856" cy="21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5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spTree>
    <p:extLst>
      <p:ext uri="{BB962C8B-B14F-4D97-AF65-F5344CB8AC3E}">
        <p14:creationId xmlns:p14="http://schemas.microsoft.com/office/powerpoint/2010/main" val="20997863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557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31208343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8861792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496469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680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116</a:t>
            </a:fld>
            <a:endParaRPr lang="en-US" altLang="zh-CN"/>
          </a:p>
        </p:txBody>
      </p:sp>
    </p:spTree>
    <p:extLst>
      <p:ext uri="{BB962C8B-B14F-4D97-AF65-F5344CB8AC3E}">
        <p14:creationId xmlns:p14="http://schemas.microsoft.com/office/powerpoint/2010/main" val="2274634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15:00-16:30</a:t>
            </a:r>
          </a:p>
          <a:p>
            <a:r>
              <a:rPr lang="en-US" dirty="0"/>
              <a:t>Instructors </a:t>
            </a:r>
          </a:p>
          <a:p>
            <a:pPr lvl="1"/>
            <a:r>
              <a:rPr lang="en-US" dirty="0"/>
              <a:t>Zonghua Gu, Kalle Prorok, Siyu </a:t>
            </a:r>
            <a:r>
              <a:rPr lang="en-US" dirty="0" err="1"/>
              <a:t>luan</a:t>
            </a:r>
            <a:endParaRPr lang="en-US" dirty="0"/>
          </a:p>
          <a:p>
            <a:pPr lvl="1"/>
            <a:r>
              <a:rPr lang="en-US" dirty="0"/>
              <a:t>Emails: firstname.lastname@umu.se</a:t>
            </a:r>
          </a:p>
          <a:p>
            <a:r>
              <a:rPr lang="en-US" dirty="0"/>
              <a:t>Zoom link:</a:t>
            </a:r>
          </a:p>
          <a:p>
            <a:r>
              <a:rPr lang="en-US" dirty="0">
                <a:hlinkClick r:id="rId3"/>
              </a:rPr>
              <a:t>https://umu.zoom.us/j/67824756675</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busy highway in Taiwan</a:t>
            </a:r>
          </a:p>
          <a:p>
            <a:pPr lvl="1"/>
            <a:r>
              <a:rPr lang="en-US" dirty="0">
                <a:hlinkClick r:id="rId2"/>
              </a:rPr>
              <a:t>https://www.youtube.com/watch?v=X3hrKnv0dPQ</a:t>
            </a:r>
            <a:r>
              <a:rPr lang="en-US" dirty="0"/>
              <a:t> </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3"/>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3384661"/>
            <a:ext cx="5973518" cy="335699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a:xfrm>
            <a:off x="457200" y="1295400"/>
            <a:ext cx="8229600" cy="2133600"/>
          </a:xfrm>
        </p:spPr>
        <p:txBody>
          <a:bodyPr>
            <a:normAutofit fontScale="70000" lnSpcReduction="20000"/>
          </a:bodyPr>
          <a:lstStyle/>
          <a:p>
            <a:r>
              <a:rPr lang="en-US" dirty="0"/>
              <a:t>Police release video of Uber collision that killed pedestrian</a:t>
            </a:r>
          </a:p>
          <a:p>
            <a:pPr lvl="1"/>
            <a:r>
              <a:rPr lang="en-US" dirty="0">
                <a:hlinkClick r:id="rId4"/>
              </a:rPr>
              <a:t>https://www.youtube.com/watch?v=q7d90ZFhg28</a:t>
            </a:r>
            <a:r>
              <a:rPr lang="en-US" dirty="0"/>
              <a:t> </a:t>
            </a:r>
          </a:p>
          <a:p>
            <a:r>
              <a:rPr lang="en-US" dirty="0"/>
              <a:t>“The recorded telemetry showed the system had detected Herzberg six seconds before the crash, and classified her first as an unknown object, then as a vehicle, and finally as a bicycle, each of which had a different predicted path according to the autonomy logic.”</a:t>
            </a:r>
          </a:p>
        </p:txBody>
      </p:sp>
    </p:spTree>
    <p:extLst>
      <p:ext uri="{BB962C8B-B14F-4D97-AF65-F5344CB8AC3E}">
        <p14:creationId xmlns:p14="http://schemas.microsoft.com/office/powerpoint/2010/main" val="1175592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a:bodyPr>
          <a:lstStyle/>
          <a:p>
            <a:r>
              <a:rPr lang="en-US" dirty="0"/>
              <a:t>I will put lecture materials here instead of on Canvas. Please bookmark this link</a:t>
            </a:r>
          </a:p>
          <a:p>
            <a:pPr lvl="1"/>
            <a:r>
              <a:rPr lang="en-US" dirty="0">
                <a:hlinkClick r:id="rId3"/>
              </a:rPr>
              <a:t>https://guzonghua.github.io/saav/</a:t>
            </a:r>
            <a:r>
              <a:rPr lang="en-US" dirty="0"/>
              <a:t> (under construction)</a:t>
            </a:r>
          </a:p>
          <a:p>
            <a:pPr lvl="1"/>
            <a:r>
              <a:rPr lang="en-US" dirty="0"/>
              <a:t>Since I may update slides slightly after each class, it is more convenient to put them here</a:t>
            </a:r>
          </a:p>
          <a:p>
            <a:r>
              <a:rPr lang="en-US" dirty="0"/>
              <a:t>Last year’s materials available on </a:t>
            </a:r>
            <a:r>
              <a:rPr lang="en-US" dirty="0">
                <a:hlinkClick r:id="rId4"/>
              </a:rPr>
              <a:t>https://guzonghua.github.io/saav2021/</a:t>
            </a:r>
            <a:r>
              <a:rPr lang="en-US" dirty="0"/>
              <a:t> and YouTube</a:t>
            </a:r>
          </a:p>
          <a:p>
            <a:pPr lvl="1"/>
            <a:r>
              <a:rPr lang="en-US" dirty="0"/>
              <a:t>Contents will be updated to have broader scope and less math</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70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a:p>
            <a:r>
              <a:rPr lang="en-US" sz="2800" dirty="0"/>
              <a:t>Mobileye's Autonomous Car What the System Sees</a:t>
            </a:r>
          </a:p>
          <a:p>
            <a:pPr lvl="1"/>
            <a:r>
              <a:rPr lang="en-US" sz="2400" dirty="0">
                <a:hlinkClick r:id="rId2"/>
              </a:rPr>
              <a:t>https://www.youtube.com/watch?v=jKfwHsHUdVc</a:t>
            </a:r>
            <a:r>
              <a:rPr lang="en-US" sz="2400" dirty="0"/>
              <a:t> </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3"/>
          <a:stretch>
            <a:fillRect/>
          </a:stretch>
        </p:blipFill>
        <p:spPr>
          <a:xfrm>
            <a:off x="899592" y="4495517"/>
            <a:ext cx="7114313" cy="2337398"/>
          </a:xfrm>
          <a:prstGeom prst="rect">
            <a:avLst/>
          </a:prstGeom>
        </p:spPr>
      </p:pic>
    </p:spTree>
    <p:extLst>
      <p:ext uri="{BB962C8B-B14F-4D97-AF65-F5344CB8AC3E}">
        <p14:creationId xmlns:p14="http://schemas.microsoft.com/office/powerpoint/2010/main" val="957133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a:t>
            </a:r>
          </a:p>
          <a:p>
            <a:pPr lvl="1"/>
            <a:r>
              <a:rPr lang="en-US" sz="2000" kern="0" dirty="0">
                <a:solidFill>
                  <a:srgbClr val="424242"/>
                </a:solidFill>
                <a:latin typeface="Helvetica" panose="020B0604020202020204" pitchFamily="34" charset="0"/>
              </a:rPr>
              <a:t>“Once you solve cameras for vision, autonomy is solved; if you don’t solve vision, it’s not solved … You can absolutely be superhuman with just cameras.” </a:t>
            </a:r>
          </a:p>
          <a:p>
            <a:pPr lvl="1"/>
            <a:r>
              <a:rPr lang="en-US" sz="2000" kern="0" dirty="0">
                <a:solidFill>
                  <a:srgbClr val="424242"/>
                </a:solidFill>
                <a:latin typeface="Helvetica" panose="020B0604020202020204" pitchFamily="34" charset="0"/>
              </a:rPr>
              <a:t>“In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Labs and Grades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562600"/>
          </a:xfrm>
        </p:spPr>
        <p:txBody>
          <a:bodyPr>
            <a:normAutofit fontScale="77500" lnSpcReduction="20000"/>
          </a:bodyPr>
          <a:lstStyle/>
          <a:p>
            <a:r>
              <a:rPr lang="en-US" dirty="0"/>
              <a:t>Labs </a:t>
            </a:r>
          </a:p>
          <a:p>
            <a:pPr lvl="1"/>
            <a:r>
              <a:rPr lang="en-US" dirty="0"/>
              <a:t>Lab1 in W3-4. Adversarial attack on CNN for traffic sign classification</a:t>
            </a:r>
          </a:p>
          <a:p>
            <a:pPr lvl="1"/>
            <a:r>
              <a:rPr lang="en-US" dirty="0"/>
              <a:t>Lab2 in W7-8. PID control</a:t>
            </a:r>
          </a:p>
          <a:p>
            <a:pPr lvl="1"/>
            <a:r>
              <a:rPr lang="en-US" dirty="0"/>
              <a:t>Lab3 in W9-10. Planning for Highway Driving with </a:t>
            </a:r>
            <a:r>
              <a:rPr lang="en-US"/>
              <a:t>DQN RL</a:t>
            </a:r>
            <a:endParaRPr lang="en-US" dirty="0"/>
          </a:p>
          <a:p>
            <a:r>
              <a:rPr lang="en-US" dirty="0"/>
              <a:t>We will keep the projects’ computing demands low, so you can use Google </a:t>
            </a:r>
            <a:r>
              <a:rPr lang="en-US" dirty="0" err="1"/>
              <a:t>Colab</a:t>
            </a:r>
            <a:r>
              <a:rPr lang="en-US" dirty="0"/>
              <a:t>, or work on your own computer without powerful GPUs. (Programming language is Python.)</a:t>
            </a:r>
          </a:p>
          <a:p>
            <a:r>
              <a:rPr lang="en-US" dirty="0"/>
              <a:t>We will keep the programming workload relatively low, e.g., you may be given a semi-complete program, and asked to  tune some hyper parameters, or fill in a few lines of missing code (no large-scale coding)</a:t>
            </a:r>
          </a:p>
          <a:p>
            <a:r>
              <a:rPr lang="en-US" dirty="0"/>
              <a:t>Grade distribution: </a:t>
            </a:r>
          </a:p>
          <a:p>
            <a:pPr lvl="1"/>
            <a:r>
              <a:rPr lang="en-US" dirty="0"/>
              <a:t>Final exam (open-book): 60% </a:t>
            </a:r>
          </a:p>
          <a:p>
            <a:pPr lvl="1"/>
            <a:r>
              <a:rPr lang="en-US" dirty="0"/>
              <a:t>Lab sections: 40%</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331640" y="394970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uses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a:t>
                </a:r>
              </a:p>
              <a:p>
                <a:pPr lvl="2"/>
                <a:r>
                  <a:rPr lang="en-US" dirty="0"/>
                  <a:t>1 M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DDC4-CDE5-70E2-8453-18C72ACA4FD7}"/>
              </a:ext>
            </a:extLst>
          </p:cNvPr>
          <p:cNvSpPr>
            <a:spLocks noGrp="1"/>
          </p:cNvSpPr>
          <p:nvPr>
            <p:ph type="title"/>
          </p:nvPr>
        </p:nvSpPr>
        <p:spPr/>
        <p:txBody>
          <a:bodyPr/>
          <a:lstStyle/>
          <a:p>
            <a:r>
              <a:rPr lang="en-US" dirty="0"/>
              <a:t>Final Exam Format</a:t>
            </a:r>
            <a:endParaRPr lang="en-SE" dirty="0"/>
          </a:p>
        </p:txBody>
      </p:sp>
      <p:sp>
        <p:nvSpPr>
          <p:cNvPr id="3" name="Content Placeholder 2">
            <a:extLst>
              <a:ext uri="{FF2B5EF4-FFF2-40B4-BE49-F238E27FC236}">
                <a16:creationId xmlns:a16="http://schemas.microsoft.com/office/drawing/2014/main" id="{2C52BB75-2C5E-870D-78B3-564AB040AEC4}"/>
              </a:ext>
            </a:extLst>
          </p:cNvPr>
          <p:cNvSpPr>
            <a:spLocks noGrp="1"/>
          </p:cNvSpPr>
          <p:nvPr>
            <p:ph idx="1"/>
          </p:nvPr>
        </p:nvSpPr>
        <p:spPr>
          <a:xfrm>
            <a:off x="457200" y="974226"/>
            <a:ext cx="8229600" cy="5479110"/>
          </a:xfrm>
        </p:spPr>
        <p:txBody>
          <a:bodyPr/>
          <a:lstStyle/>
          <a:p>
            <a:r>
              <a:rPr lang="en-US" dirty="0"/>
              <a:t>Multiple choice questions, e.g.</a:t>
            </a:r>
          </a:p>
          <a:p>
            <a:pPr lvl="1"/>
            <a:r>
              <a:rPr lang="en-US" sz="1800" b="0" i="0" u="none" strike="noStrike" baseline="0" dirty="0">
                <a:solidFill>
                  <a:srgbClr val="000000"/>
                </a:solidFill>
              </a:rPr>
              <a:t>Which path planning algorithm(s) are guaranteed to find the optimal solution? </a:t>
            </a:r>
          </a:p>
          <a:p>
            <a:pPr lvl="1"/>
            <a:r>
              <a:rPr lang="en-US" sz="1800" b="0" i="0" u="none" strike="noStrike" baseline="0" dirty="0">
                <a:solidFill>
                  <a:srgbClr val="000000"/>
                </a:solidFill>
              </a:rPr>
              <a:t>A. A* algorithm </a:t>
            </a:r>
          </a:p>
          <a:p>
            <a:pPr lvl="1"/>
            <a:r>
              <a:rPr lang="en-US" sz="1800" b="0" i="0" u="none" strike="noStrike" baseline="0" dirty="0">
                <a:solidFill>
                  <a:srgbClr val="000000"/>
                </a:solidFill>
              </a:rPr>
              <a:t>B. Rapidly-exploring Random Tree (RRT) </a:t>
            </a:r>
          </a:p>
          <a:p>
            <a:pPr lvl="1"/>
            <a:r>
              <a:rPr lang="en-US" sz="1800" b="0" i="0" u="none" strike="noStrike" baseline="0" dirty="0">
                <a:solidFill>
                  <a:srgbClr val="000000"/>
                </a:solidFill>
              </a:rPr>
              <a:t>C. Probabilistic Roadmap (PRM) </a:t>
            </a:r>
          </a:p>
          <a:p>
            <a:pPr lvl="1"/>
            <a:r>
              <a:rPr lang="en-US" sz="1800" b="0" i="0" u="none" strike="noStrike" baseline="0" dirty="0">
                <a:solidFill>
                  <a:srgbClr val="000000"/>
                </a:solidFill>
              </a:rPr>
              <a:t>D. All of them </a:t>
            </a:r>
          </a:p>
          <a:p>
            <a:pPr lvl="1"/>
            <a:r>
              <a:rPr lang="en-US" sz="1800" b="0" i="0" u="none" strike="noStrike" baseline="0" dirty="0">
                <a:solidFill>
                  <a:srgbClr val="000000"/>
                </a:solidFill>
              </a:rPr>
              <a:t>E. None of them </a:t>
            </a:r>
          </a:p>
          <a:p>
            <a:r>
              <a:rPr lang="en-US" dirty="0"/>
              <a:t>Simple calculation questions, e.g.,</a:t>
            </a:r>
            <a:endParaRPr lang="en-SE" sz="1800" b="0" i="0" u="none" strike="noStrike" baseline="0" dirty="0">
              <a:solidFill>
                <a:srgbClr val="000000"/>
              </a:solidFill>
            </a:endParaRPr>
          </a:p>
          <a:p>
            <a:pPr lvl="1"/>
            <a:r>
              <a:rPr lang="en-US" sz="1800" b="0" i="0" u="none" strike="noStrike" baseline="0" dirty="0">
                <a:solidFill>
                  <a:srgbClr val="000000"/>
                </a:solidFill>
              </a:rPr>
              <a:t>Convolutional Neural Networks I </a:t>
            </a:r>
          </a:p>
          <a:p>
            <a:pPr lvl="1"/>
            <a:r>
              <a:rPr lang="en-US" sz="1800" b="0" i="0" u="none" strike="noStrike" baseline="0" dirty="0">
                <a:solidFill>
                  <a:srgbClr val="000000"/>
                </a:solidFill>
              </a:rPr>
              <a:t>Input volume: 56×56×64 (𝑊1=𝐻1=𝑁1=56,𝐷1=64). 32 1×1×64 filters (𝐾=32,𝐹=1) w. stride 𝑆=1</a:t>
            </a:r>
            <a:r>
              <a:rPr lang="en-US" sz="1800" b="0" i="1" u="none" strike="noStrike" baseline="0" dirty="0">
                <a:solidFill>
                  <a:srgbClr val="000000"/>
                </a:solidFill>
              </a:rPr>
              <a:t>, </a:t>
            </a:r>
            <a:r>
              <a:rPr lang="en-US" sz="1800" b="0" i="0" u="none" strike="noStrike" baseline="0" dirty="0">
                <a:solidFill>
                  <a:srgbClr val="000000"/>
                </a:solidFill>
              </a:rPr>
              <a:t>no pad 𝑃=0. Show the formulas and calculation process. </a:t>
            </a:r>
          </a:p>
          <a:p>
            <a:pPr lvl="1"/>
            <a:r>
              <a:rPr lang="en-US" sz="1800" b="0" i="0" u="none" strike="noStrike" baseline="0" dirty="0">
                <a:solidFill>
                  <a:srgbClr val="000000"/>
                </a:solidFill>
              </a:rPr>
              <a:t>1) Calculate the dimensions of the output volume, including spatial size and depth. </a:t>
            </a:r>
          </a:p>
          <a:p>
            <a:pPr lvl="1"/>
            <a:r>
              <a:rPr lang="en-US" sz="1800" b="0" i="0" u="none" strike="noStrike" baseline="0" dirty="0">
                <a:solidFill>
                  <a:srgbClr val="000000"/>
                </a:solidFill>
              </a:rPr>
              <a:t>2) Calculate the total number of parameters, including weights and biases. </a:t>
            </a:r>
          </a:p>
        </p:txBody>
      </p:sp>
      <p:sp>
        <p:nvSpPr>
          <p:cNvPr id="4" name="Slide Number Placeholder 3">
            <a:extLst>
              <a:ext uri="{FF2B5EF4-FFF2-40B4-BE49-F238E27FC236}">
                <a16:creationId xmlns:a16="http://schemas.microsoft.com/office/drawing/2014/main" id="{32B4439D-D093-F721-B62F-D1CFAA6AC823}"/>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85695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1598-28AA-BA1B-E485-FF407F0BC7B9}"/>
              </a:ext>
            </a:extLst>
          </p:cNvPr>
          <p:cNvSpPr>
            <a:spLocks noGrp="1"/>
          </p:cNvSpPr>
          <p:nvPr>
            <p:ph type="title"/>
          </p:nvPr>
        </p:nvSpPr>
        <p:spPr/>
        <p:txBody>
          <a:bodyPr/>
          <a:lstStyle/>
          <a:p>
            <a:r>
              <a:rPr lang="en-US" dirty="0"/>
              <a:t>Pass or Fail?</a:t>
            </a:r>
            <a:endParaRPr lang="en-SE" dirty="0"/>
          </a:p>
        </p:txBody>
      </p:sp>
      <p:sp>
        <p:nvSpPr>
          <p:cNvPr id="3" name="Content Placeholder 2">
            <a:extLst>
              <a:ext uri="{FF2B5EF4-FFF2-40B4-BE49-F238E27FC236}">
                <a16:creationId xmlns:a16="http://schemas.microsoft.com/office/drawing/2014/main" id="{7ED88767-4B2D-4AF0-9E1B-56A7FB0E1C4C}"/>
              </a:ext>
            </a:extLst>
          </p:cNvPr>
          <p:cNvSpPr>
            <a:spLocks noGrp="1"/>
          </p:cNvSpPr>
          <p:nvPr>
            <p:ph idx="1"/>
          </p:nvPr>
        </p:nvSpPr>
        <p:spPr/>
        <p:txBody>
          <a:bodyPr/>
          <a:lstStyle/>
          <a:p>
            <a:r>
              <a:rPr lang="en-US" dirty="0"/>
              <a:t>In the past, the vast majority of students pass the course, if they put in reasonable effort</a:t>
            </a:r>
          </a:p>
          <a:p>
            <a:r>
              <a:rPr lang="en-US" dirty="0"/>
              <a:t>The course workload is not very high. Most students manage it quite well</a:t>
            </a:r>
          </a:p>
          <a:p>
            <a:pPr lvl="1"/>
            <a:r>
              <a:rPr lang="en-US" dirty="0"/>
              <a:t>Use the anonymous feedback link to provide comments on course pace, level of difficulty, etc.</a:t>
            </a:r>
          </a:p>
          <a:p>
            <a:endParaRPr lang="en-SE" dirty="0"/>
          </a:p>
        </p:txBody>
      </p:sp>
      <p:sp>
        <p:nvSpPr>
          <p:cNvPr id="4" name="Slide Number Placeholder 3">
            <a:extLst>
              <a:ext uri="{FF2B5EF4-FFF2-40B4-BE49-F238E27FC236}">
                <a16:creationId xmlns:a16="http://schemas.microsoft.com/office/drawing/2014/main" id="{6840CC40-F83E-0F54-AF92-FB0C6196A314}"/>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902635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052736"/>
            <a:ext cx="8229600" cy="1781944"/>
          </a:xfrm>
        </p:spPr>
        <p:txBody>
          <a:bodyPr>
            <a:normAutofit/>
          </a:bodyPr>
          <a:lstStyle/>
          <a:p>
            <a:r>
              <a:rPr lang="en-US" sz="2000" dirty="0"/>
              <a:t>A family of products, ranging from the low-end Parker to the latest high-end THOR with 2000 TOPS (Tera Operations Per Second)</a:t>
            </a:r>
          </a:p>
          <a:p>
            <a:pPr lvl="1"/>
            <a:r>
              <a:rPr lang="en-US" sz="1800" dirty="0"/>
              <a:t>Besides CPU and GPU cores, also includes NVDLA (NVIDIA Deep Learning Accelerator), an ASIC for Deep Learning inference. </a:t>
            </a:r>
            <a:endParaRPr lang="en-SE" sz="1800"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1979712" y="6611779"/>
            <a:ext cx="5904656" cy="246221"/>
          </a:xfrm>
          <a:prstGeom prst="rect">
            <a:avLst/>
          </a:prstGeom>
        </p:spPr>
        <p:txBody>
          <a:bodyPr wrap="square">
            <a:spAutoFit/>
          </a:bodyPr>
          <a:lstStyle/>
          <a:p>
            <a:r>
              <a:rPr lang="en-US" sz="1000" dirty="0"/>
              <a:t>https://wccftech.com/nvidia-intros-drive-thor-balancing-ai-performance-for-full-vehicle-autonomy/</a:t>
            </a:r>
            <a:endParaRPr lang="en-SE" sz="1000" dirty="0"/>
          </a:p>
        </p:txBody>
      </p:sp>
      <p:pic>
        <p:nvPicPr>
          <p:cNvPr id="8" name="Picture 7">
            <a:extLst>
              <a:ext uri="{FF2B5EF4-FFF2-40B4-BE49-F238E27FC236}">
                <a16:creationId xmlns:a16="http://schemas.microsoft.com/office/drawing/2014/main" id="{FEE5E0AF-1B16-4E19-4591-00CA65C6E8A0}"/>
              </a:ext>
            </a:extLst>
          </p:cNvPr>
          <p:cNvPicPr>
            <a:picLocks noChangeAspect="1"/>
          </p:cNvPicPr>
          <p:nvPr/>
        </p:nvPicPr>
        <p:blipFill>
          <a:blip r:embed="rId3"/>
          <a:stretch>
            <a:fillRect/>
          </a:stretch>
        </p:blipFill>
        <p:spPr>
          <a:xfrm>
            <a:off x="1455260" y="2452024"/>
            <a:ext cx="6233480" cy="4037139"/>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V2X</a:t>
            </a:r>
          </a:p>
          <a:p>
            <a:pPr lvl="1"/>
            <a:r>
              <a:rPr lang="en-US" dirty="0"/>
              <a:t>Ethical Issues</a:t>
            </a:r>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sz="3600" dirty="0"/>
              <a:t>NVIDIA DRIVE Software Framework</a:t>
            </a:r>
            <a:endParaRPr lang="en-SE" sz="3600"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2050" name="Picture 2">
            <a:extLst>
              <a:ext uri="{FF2B5EF4-FFF2-40B4-BE49-F238E27FC236}">
                <a16:creationId xmlns:a16="http://schemas.microsoft.com/office/drawing/2014/main" id="{73CA161B-5DAC-2112-72F7-5DF4E933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97" y="3107426"/>
            <a:ext cx="7223805" cy="36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3395</TotalTime>
  <Words>10633</Words>
  <Application>Microsoft Office PowerPoint</Application>
  <PresentationFormat>On-screen Show (4:3)</PresentationFormat>
  <Paragraphs>964</Paragraphs>
  <Slides>117</Slides>
  <Notes>46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117</vt:i4>
      </vt:variant>
    </vt:vector>
  </HeadingPairs>
  <TitlesOfParts>
    <vt:vector size="123"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Labs and Grades</vt:lpstr>
      <vt:lpstr>Final Exam Format</vt:lpstr>
      <vt:lpstr>Pass or Fail?</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Perception Tasks</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EB corbos</vt:lpstr>
      <vt:lpstr>Robot Operating System (ROS)</vt:lpstr>
      <vt:lpstr>Autoware</vt:lpstr>
      <vt:lpstr>Apex.OS</vt:lpstr>
      <vt:lpstr>NVIDIA DRIVE Software Framework</vt:lpstr>
      <vt:lpstr>NVIDIA DRIVE Software Framework</vt:lpstr>
      <vt:lpstr>Baidu Apollo</vt:lpstr>
      <vt:lpstr>V2X</vt:lpstr>
      <vt:lpstr>V2X Types</vt:lpstr>
      <vt:lpstr>Two Camps</vt:lpstr>
      <vt:lpstr>V2X Applications in AD</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250</cp:revision>
  <dcterms:created xsi:type="dcterms:W3CDTF">2020-03-21T16:53:45Z</dcterms:created>
  <dcterms:modified xsi:type="dcterms:W3CDTF">2022-11-02T13:57:12Z</dcterms:modified>
</cp:coreProperties>
</file>